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7" r:id="rId5"/>
    <p:sldId id="288" r:id="rId6"/>
    <p:sldId id="260" r:id="rId7"/>
    <p:sldId id="291" r:id="rId8"/>
    <p:sldId id="292" r:id="rId9"/>
    <p:sldId id="264" r:id="rId10"/>
    <p:sldId id="29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7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4" d="100"/>
          <a:sy n="64" d="100"/>
        </p:scale>
        <p:origin x="156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investment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Driving Sustainable Growth Across Africa</a:t>
            </a:r>
          </a:p>
          <a:p>
            <a:r>
              <a:rPr dirty="0"/>
              <a:t>Presenter: </a:t>
            </a:r>
            <a:r>
              <a:rPr dirty="0" err="1"/>
              <a:t>Kalisa</a:t>
            </a:r>
            <a:r>
              <a:rPr dirty="0"/>
              <a:t> Jean Bosco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33" y="-119921"/>
            <a:ext cx="3852472" cy="385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 b="1">
                <a:solidFill>
                  <a:srgbClr val="006600"/>
                </a:solidFill>
              </a:defRPr>
            </a:pPr>
            <a:r>
              <a:t>Expansion Roadmap (2025–2030)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645920"/>
            <a:ext cx="7772400" cy="914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500"/>
              </a:spcAft>
              <a:defRPr sz="1800">
                <a:solidFill>
                  <a:srgbClr val="FFFFFF"/>
                </a:solidFill>
              </a:defRPr>
            </a:pPr>
            <a:r>
              <a:rPr dirty="0"/>
              <a:t>Phase 1 (2025–2026)</a:t>
            </a:r>
          </a:p>
          <a:p>
            <a:pPr>
              <a:spcAft>
                <a:spcPts val="500"/>
              </a:spcAft>
              <a:defRPr sz="1800">
                <a:solidFill>
                  <a:srgbClr val="FFFFFF"/>
                </a:solidFill>
              </a:defRPr>
            </a:pPr>
            <a:r>
              <a:rPr dirty="0"/>
              <a:t>Rwanda Depth – Kigali, </a:t>
            </a:r>
            <a:r>
              <a:rPr dirty="0" err="1"/>
              <a:t>Musanze</a:t>
            </a:r>
            <a:r>
              <a:rPr dirty="0"/>
              <a:t>, </a:t>
            </a:r>
            <a:r>
              <a:rPr dirty="0" err="1"/>
              <a:t>Huye</a:t>
            </a:r>
            <a:r>
              <a:rPr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17520"/>
            <a:ext cx="7772400" cy="9144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500"/>
              </a:spcAft>
              <a:defRPr sz="1800">
                <a:solidFill>
                  <a:srgbClr val="FFFFFF"/>
                </a:solidFill>
              </a:defRPr>
            </a:pPr>
            <a:r>
              <a:t>Phase 2 (2027–2028)</a:t>
            </a:r>
          </a:p>
          <a:p>
            <a:pPr>
              <a:spcAft>
                <a:spcPts val="500"/>
              </a:spcAft>
              <a:defRPr sz="1800">
                <a:solidFill>
                  <a:srgbClr val="FFFFFF"/>
                </a:solidFill>
              </a:defRPr>
            </a:pPr>
            <a:r>
              <a:t>National Coverage – Rubavu, Rusizi.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389120"/>
            <a:ext cx="7772400" cy="914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500"/>
              </a:spcAft>
              <a:defRPr sz="1800">
                <a:solidFill>
                  <a:srgbClr val="FFFFFF"/>
                </a:solidFill>
              </a:defRPr>
            </a:pPr>
            <a:r>
              <a:t>Phase 3 (2029–2030)</a:t>
            </a:r>
          </a:p>
          <a:p>
            <a:pPr>
              <a:spcAft>
                <a:spcPts val="500"/>
              </a:spcAft>
              <a:defRPr sz="1800">
                <a:solidFill>
                  <a:srgbClr val="FFFFFF"/>
                </a:solidFill>
              </a:defRPr>
            </a:pPr>
            <a:r>
              <a:t>Regional Integration – Kampala, Bujumbura.</a:t>
            </a:r>
          </a:p>
        </p:txBody>
      </p:sp>
    </p:spTree>
    <p:extLst>
      <p:ext uri="{BB962C8B-B14F-4D97-AF65-F5344CB8AC3E}">
        <p14:creationId xmlns:p14="http://schemas.microsoft.com/office/powerpoint/2010/main" val="24194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Economic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Jobs: 500+ by 2029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Jobs: 1,500+ by 2029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MSMEs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Financed: 1,600+ by 2028, scaling to 3,000+ regionally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Rwanda’s GDP: Catalytic role in transport, housing, and finance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8" y="-120858"/>
            <a:ext cx="8229600" cy="1143000"/>
          </a:xfrm>
        </p:spPr>
        <p:txBody>
          <a:bodyPr/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2029, KALI aims to reduce up to 25,000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tonnes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CO₂ annually through EV transition and green projects.</a:t>
            </a:r>
          </a:p>
        </p:txBody>
      </p:sp>
      <p:pic>
        <p:nvPicPr>
          <p:cNvPr id="4" name="Picture 3" descr="environment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3475"/>
            <a:ext cx="9144000" cy="4443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Impact Scorecard (2025–2029)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 Tracked: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(direct + indirect)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 avoided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tonnes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Affordable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Homes Delivered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EV-km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Electrified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Youth Participation (%)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 Spend (%)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Empowerment: 40% of jobs targeted for women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Inclusion: Training programs for 2,000+ young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Vulnerable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Groups: Integration into circular economy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•Affordable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Housing: 250+ green housing units delivered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Philanthropic &amp; Community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creation for women and vulnerable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training and entrepreneurship incubation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(schools, clinics, centers)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partnerships for sustainable, high-impact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Investor 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with multi-sector synergies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De-risked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aligned with DFIs &amp;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(jobs, housing, EV transition)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Investor-ready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CAGR 41% to 2029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expansion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023" y="5891132"/>
            <a:ext cx="8229600" cy="1384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Debt, mezzanine, and equity investors benefit from attractive annualized returns, with strong security and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cashflow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cover.</a:t>
            </a:r>
          </a:p>
        </p:txBody>
      </p:sp>
      <p:pic>
        <p:nvPicPr>
          <p:cNvPr id="4" name="Picture 3" descr="roi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43"/>
            <a:ext cx="9139732" cy="5696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Risk Controls &amp; Break-Even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Break-even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by mid-2026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risk: PAR30 &lt; 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to manage FX and interest risks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Diversified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cashflows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receivables cover, ESG covenants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142" y="39921"/>
            <a:ext cx="62013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Partners &amp; Comparative Advantage</a:t>
            </a:r>
          </a:p>
        </p:txBody>
      </p:sp>
      <p:sp>
        <p:nvSpPr>
          <p:cNvPr id="3" name="Oval 2"/>
          <p:cNvSpPr/>
          <p:nvPr/>
        </p:nvSpPr>
        <p:spPr>
          <a:xfrm>
            <a:off x="3200399" y="1828799"/>
            <a:ext cx="2226813" cy="2222269"/>
          </a:xfrm>
          <a:prstGeom prst="ellipse">
            <a:avLst/>
          </a:prstGeom>
          <a:solidFill>
            <a:srgbClr val="0066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sz="2000" dirty="0"/>
              <a:t>KALI</a:t>
            </a:r>
          </a:p>
          <a:p>
            <a:pPr algn="ctr"/>
            <a:r>
              <a:rPr sz="2000" dirty="0" smtClean="0"/>
              <a:t>INVEST</a:t>
            </a:r>
            <a:r>
              <a:rPr lang="en-US" sz="2000" dirty="0" smtClean="0"/>
              <a:t>MENT</a:t>
            </a:r>
            <a:r>
              <a:rPr sz="2000" dirty="0" smtClean="0"/>
              <a:t> </a:t>
            </a:r>
            <a:r>
              <a:rPr sz="2000" dirty="0"/>
              <a:t>GROUP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457200"/>
            <a:ext cx="1188720" cy="1188720"/>
          </a:xfrm>
          <a:prstGeom prst="ellipse">
            <a:avLst/>
          </a:prstGeom>
          <a:solidFill>
            <a:srgbClr val="0066C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sz="2000" dirty="0" err="1"/>
              <a:t>AfDB</a:t>
            </a:r>
            <a:endParaRPr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252" y="1720734"/>
            <a:ext cx="35905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000000"/>
                </a:solidFill>
              </a:defRPr>
            </a:pPr>
            <a:r>
              <a:rPr sz="1600" dirty="0"/>
              <a:t>Green infra lines → ESG pipeline visibility</a:t>
            </a:r>
          </a:p>
        </p:txBody>
      </p:sp>
      <p:sp>
        <p:nvSpPr>
          <p:cNvPr id="6" name="Oval 5"/>
          <p:cNvSpPr/>
          <p:nvPr/>
        </p:nvSpPr>
        <p:spPr>
          <a:xfrm>
            <a:off x="6400800" y="457199"/>
            <a:ext cx="1302326" cy="1233101"/>
          </a:xfrm>
          <a:prstGeom prst="ellipse">
            <a:avLst/>
          </a:prstGeom>
          <a:solidFill>
            <a:srgbClr val="0066C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sz="1600" dirty="0" err="1"/>
              <a:t>Afreximbank</a:t>
            </a:r>
            <a:endParaRPr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76548" y="1690301"/>
            <a:ext cx="33516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000000"/>
                </a:solidFill>
              </a:defRPr>
            </a:pPr>
            <a:r>
              <a:rPr sz="1600" dirty="0"/>
              <a:t>Trade/project → Multi-country scaling</a:t>
            </a:r>
          </a:p>
        </p:txBody>
      </p:sp>
      <p:sp>
        <p:nvSpPr>
          <p:cNvPr id="8" name="Oval 7"/>
          <p:cNvSpPr/>
          <p:nvPr/>
        </p:nvSpPr>
        <p:spPr>
          <a:xfrm>
            <a:off x="457200" y="2286000"/>
            <a:ext cx="1188720" cy="1188720"/>
          </a:xfrm>
          <a:prstGeom prst="ellipse">
            <a:avLst/>
          </a:prstGeom>
          <a:solidFill>
            <a:srgbClr val="0066C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sz="2000" dirty="0"/>
              <a:t>TDB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040" y="3521825"/>
            <a:ext cx="300236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000000"/>
                </a:solidFill>
              </a:defRPr>
            </a:pPr>
            <a:r>
              <a:rPr sz="1600" dirty="0"/>
              <a:t>Lending → Multi-sector de-risking</a:t>
            </a:r>
          </a:p>
        </p:txBody>
      </p:sp>
      <p:sp>
        <p:nvSpPr>
          <p:cNvPr id="10" name="Oval 9"/>
          <p:cNvSpPr/>
          <p:nvPr/>
        </p:nvSpPr>
        <p:spPr>
          <a:xfrm>
            <a:off x="6858000" y="2286000"/>
            <a:ext cx="1188720" cy="1188720"/>
          </a:xfrm>
          <a:prstGeom prst="ellipse">
            <a:avLst/>
          </a:prstGeom>
          <a:solidFill>
            <a:srgbClr val="0066C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sz="2000" dirty="0"/>
              <a:t>EADB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7212" y="3466407"/>
            <a:ext cx="37987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000000"/>
                </a:solidFill>
              </a:defRPr>
            </a:pPr>
            <a:r>
              <a:rPr sz="1600" dirty="0"/>
              <a:t>SME finance → Proven origination analytics</a:t>
            </a:r>
          </a:p>
        </p:txBody>
      </p:sp>
      <p:sp>
        <p:nvSpPr>
          <p:cNvPr id="12" name="Oval 11"/>
          <p:cNvSpPr/>
          <p:nvPr/>
        </p:nvSpPr>
        <p:spPr>
          <a:xfrm>
            <a:off x="1282804" y="4311316"/>
            <a:ext cx="1188720" cy="1188720"/>
          </a:xfrm>
          <a:prstGeom prst="ellipse">
            <a:avLst/>
          </a:prstGeom>
          <a:solidFill>
            <a:srgbClr val="0066C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rPr sz="2000" dirty="0"/>
              <a:t>BRD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303" y="5652105"/>
            <a:ext cx="28828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000000"/>
                </a:solidFill>
              </a:defRPr>
            </a:pPr>
            <a:r>
              <a:rPr sz="2000" dirty="0"/>
              <a:t>National housing → Local </a:t>
            </a:r>
            <a:endParaRPr lang="en-US" sz="2000" dirty="0" smtClean="0"/>
          </a:p>
          <a:p>
            <a:pPr>
              <a:defRPr sz="1000">
                <a:solidFill>
                  <a:srgbClr val="000000"/>
                </a:solidFill>
              </a:defRPr>
            </a:pPr>
            <a:r>
              <a:rPr sz="2000" dirty="0" smtClean="0"/>
              <a:t>impact </a:t>
            </a:r>
            <a:r>
              <a:rPr sz="2000" dirty="0"/>
              <a:t>linkage</a:t>
            </a:r>
          </a:p>
        </p:txBody>
      </p:sp>
      <p:sp>
        <p:nvSpPr>
          <p:cNvPr id="14" name="Oval 13"/>
          <p:cNvSpPr/>
          <p:nvPr/>
        </p:nvSpPr>
        <p:spPr>
          <a:xfrm>
            <a:off x="6400799" y="4114800"/>
            <a:ext cx="1302327" cy="1188720"/>
          </a:xfrm>
          <a:prstGeom prst="ellipse">
            <a:avLst/>
          </a:prstGeom>
          <a:solidFill>
            <a:srgbClr val="0066C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200" b="1">
                <a:solidFill>
                  <a:srgbClr val="FFFFFF"/>
                </a:solidFill>
              </a:defRPr>
            </a:pPr>
            <a:r>
              <a:rPr sz="2000" dirty="0" smtClean="0"/>
              <a:t>Equity/BK</a:t>
            </a:r>
            <a:endParaRPr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5394960"/>
            <a:ext cx="314137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000000"/>
                </a:solidFill>
              </a:defRPr>
            </a:pPr>
            <a:r>
              <a:rPr sz="1600" dirty="0"/>
              <a:t>WC/loans → Cross-sell + collections</a:t>
            </a:r>
          </a:p>
        </p:txBody>
      </p:sp>
      <p:sp>
        <p:nvSpPr>
          <p:cNvPr id="16" name="Oval 15"/>
          <p:cNvSpPr/>
          <p:nvPr/>
        </p:nvSpPr>
        <p:spPr>
          <a:xfrm>
            <a:off x="3948546" y="4702517"/>
            <a:ext cx="1188720" cy="1188720"/>
          </a:xfrm>
          <a:prstGeom prst="ellipse">
            <a:avLst/>
          </a:prstGeom>
          <a:solidFill>
            <a:srgbClr val="0066C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200" b="1">
                <a:solidFill>
                  <a:srgbClr val="FFFFFF"/>
                </a:solidFill>
              </a:defRPr>
            </a:pPr>
            <a:r>
              <a:rPr sz="2000" dirty="0" err="1"/>
              <a:t>Telcos</a:t>
            </a:r>
            <a:endParaRPr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0399" y="5974364"/>
            <a:ext cx="36307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000000"/>
                </a:solidFill>
              </a:defRPr>
            </a:pPr>
            <a:r>
              <a:rPr sz="2000" dirty="0"/>
              <a:t>Digital rails → Embedded finance</a:t>
            </a:r>
          </a:p>
        </p:txBody>
      </p:sp>
    </p:spTree>
    <p:extLst>
      <p:ext uri="{BB962C8B-B14F-4D97-AF65-F5344CB8AC3E}">
        <p14:creationId xmlns:p14="http://schemas.microsoft.com/office/powerpoint/2010/main" val="25735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KALI INVEST GROUP LTD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 INVEST GROUP LTD is a multi-disciplinary investment company committed to inclusive, sustainable, and innovative growth across Africa. </a:t>
            </a: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is to build resilient communities, drive systemic change, and align with national and global development agendas.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Agencies &amp; Pipeline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5" y="1280149"/>
            <a:ext cx="7315215" cy="548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Drive (2025–2030)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Phased expansion strategy: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First in Rwanda (2025–2026)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(2027–2028)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to EAC &amp;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(2029–2030)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1: Rwanda Depth (2025–2026)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Kigali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Musanze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EVs deployed, 60 housing units, 600 MSMEs financed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Phase 2: National Expansion (2027–2028)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Rubavu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Rusizi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depots for EV fleets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EVs, 180 housing units, 1,600 MSMEs financed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3: Regional Expansion (2029–2030)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Uganda (Kampala) and Burundi (Bujumbura)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ventures &amp;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trade corridor linkages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EVs, 250 housing units, 3,000 informal workers integrated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Value Chains &amp;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agriculture, mobility, and digital finance value chains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Leveraging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corridors for exports and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resilience against external shocks via diversification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Knowledge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youth in trade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&amp; circular economy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finance for startups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trade, creative industries, and payments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 Leadership &amp; Public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Talks: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Financing EV transition in African cities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Green &amp; affordable housing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Circular value chains for farmer incomes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routes for MSMEs</a:t>
            </a:r>
          </a:p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Data-driven ESG for capital access</a:t>
            </a: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KPIs: 10+ talks/year, 15+ media mentions, 2 white papers/year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Voice for MSMEs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barriers facing African MSMEs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Unlocking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finance &amp; digital trade tools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Mobilizing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for startups &amp; creative industries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&amp; awareness creation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currencies &amp; new payment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&amp; Philanthropy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Job </a:t>
            </a:r>
            <a:r>
              <a:rPr dirty="0"/>
              <a:t>creation for women &amp; vulnerable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Skills </a:t>
            </a:r>
            <a:r>
              <a:rPr dirty="0"/>
              <a:t>training &amp; entrepreneurship incubation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Co-funding </a:t>
            </a:r>
            <a:r>
              <a:rPr dirty="0"/>
              <a:t>social enterprises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Infrastructure </a:t>
            </a:r>
            <a:r>
              <a:rPr dirty="0"/>
              <a:t>for schools, clinics, and centers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Our Vision &amp;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Vision</a:t>
            </a:r>
            <a:r>
              <a:rPr dirty="0"/>
              <a:t>: To be Africa’s most trusted catalyst for sustainable and inclusive economic transformation.</a:t>
            </a:r>
          </a:p>
          <a:p>
            <a:endParaRPr dirty="0"/>
          </a:p>
          <a:p>
            <a:r>
              <a:rPr b="1" dirty="0"/>
              <a:t>Mission</a:t>
            </a:r>
            <a:r>
              <a:rPr dirty="0"/>
              <a:t>: To accelerate growth through innovative technologies, socially inclusive models, and impactful partnerships.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Invest with KALI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Multi-sector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expansion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Impact-focused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ESG-compliant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Investor-ready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clear CAGR targets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Rwanda-first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&amp;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r>
              <a:rPr dirty="0"/>
              <a:t>.</a:t>
            </a:r>
          </a:p>
          <a:p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Kalisa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Jean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Bosco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kalinvestment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gmail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.com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788 305 943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89" y="1693890"/>
            <a:ext cx="3982569" cy="3982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Our Strategic Pillars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471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3200" dirty="0"/>
          </a:p>
          <a:p>
            <a:pPr>
              <a:spcAft>
                <a:spcPts val="1000"/>
              </a:spcAft>
              <a:defRPr sz="2000"/>
            </a:pPr>
            <a:r>
              <a:rPr sz="3600" dirty="0">
                <a:solidFill>
                  <a:srgbClr val="00B050"/>
                </a:solidFill>
              </a:rPr>
              <a:t>🌍</a:t>
            </a:r>
            <a:r>
              <a:rPr sz="3600" dirty="0"/>
              <a:t> </a:t>
            </a:r>
            <a:r>
              <a:rPr sz="3600" b="1" dirty="0"/>
              <a:t>Sustainability</a:t>
            </a:r>
            <a:r>
              <a:rPr sz="3600" dirty="0"/>
              <a:t> – Green housing, EV transition, renewable energy integration.</a:t>
            </a:r>
          </a:p>
          <a:p>
            <a:pPr>
              <a:spcAft>
                <a:spcPts val="1000"/>
              </a:spcAft>
              <a:defRPr sz="2000"/>
            </a:pPr>
            <a:r>
              <a:rPr sz="3600" dirty="0">
                <a:solidFill>
                  <a:srgbClr val="00B050"/>
                </a:solidFill>
              </a:rPr>
              <a:t>👥</a:t>
            </a:r>
            <a:r>
              <a:rPr sz="3600" dirty="0"/>
              <a:t> </a:t>
            </a:r>
            <a:r>
              <a:rPr sz="3600" b="1" dirty="0"/>
              <a:t>Inclusivity</a:t>
            </a:r>
            <a:r>
              <a:rPr sz="3600" dirty="0"/>
              <a:t> – Empowering women, youth, MSMEs, and vulnerable groups.</a:t>
            </a:r>
          </a:p>
          <a:p>
            <a:pPr>
              <a:spcAft>
                <a:spcPts val="1000"/>
              </a:spcAft>
              <a:defRPr sz="2000"/>
            </a:pPr>
            <a:r>
              <a:rPr sz="3600" dirty="0">
                <a:solidFill>
                  <a:srgbClr val="00B050"/>
                </a:solidFill>
              </a:rPr>
              <a:t>💡</a:t>
            </a:r>
            <a:r>
              <a:rPr sz="3600" dirty="0"/>
              <a:t> </a:t>
            </a:r>
            <a:r>
              <a:rPr sz="3600" b="1" dirty="0"/>
              <a:t>Innovation</a:t>
            </a:r>
            <a:r>
              <a:rPr sz="3600" dirty="0"/>
              <a:t> – Driving digital trade, </a:t>
            </a:r>
            <a:r>
              <a:rPr sz="3600" dirty="0" err="1"/>
              <a:t>fintech</a:t>
            </a:r>
            <a:r>
              <a:rPr sz="3600" dirty="0"/>
              <a:t>, creative economy, and smart mobility.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594360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69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Strategic Pillars in 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371600"/>
            <a:ext cx="7772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000"/>
            </a:pPr>
            <a:r>
              <a:rPr sz="3200" b="1" dirty="0"/>
              <a:t>Sustainability</a:t>
            </a:r>
            <a:r>
              <a:rPr sz="3200" dirty="0"/>
              <a:t> </a:t>
            </a:r>
            <a:r>
              <a:rPr sz="3200" dirty="0">
                <a:solidFill>
                  <a:srgbClr val="00B050"/>
                </a:solidFill>
              </a:rPr>
              <a:t>🌍</a:t>
            </a:r>
            <a:r>
              <a:rPr sz="3200" dirty="0"/>
              <a:t> → Agriculture, Real Estate, E-Mobility</a:t>
            </a:r>
            <a:br>
              <a:rPr sz="3200" dirty="0"/>
            </a:br>
            <a:r>
              <a:rPr sz="3200" b="1" dirty="0"/>
              <a:t>Inclusivity</a:t>
            </a:r>
            <a:r>
              <a:rPr sz="3200" dirty="0"/>
              <a:t> </a:t>
            </a:r>
            <a:r>
              <a:rPr sz="3200" dirty="0">
                <a:solidFill>
                  <a:srgbClr val="00B050"/>
                </a:solidFill>
              </a:rPr>
              <a:t>👥</a:t>
            </a:r>
            <a:r>
              <a:rPr sz="3200" dirty="0"/>
              <a:t> → Finance, MSMEs, Community Programs</a:t>
            </a:r>
            <a:br>
              <a:rPr sz="3200" dirty="0"/>
            </a:br>
            <a:r>
              <a:rPr sz="3200" b="1" dirty="0"/>
              <a:t>Innovation</a:t>
            </a:r>
            <a:r>
              <a:rPr sz="3200" dirty="0"/>
              <a:t> </a:t>
            </a:r>
            <a:r>
              <a:rPr sz="3200" dirty="0">
                <a:solidFill>
                  <a:srgbClr val="00B050"/>
                </a:solidFill>
              </a:rPr>
              <a:t>💡</a:t>
            </a:r>
            <a:r>
              <a:rPr sz="3200" dirty="0"/>
              <a:t> → ICT, Media, Advisory</a:t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r>
              <a:rPr sz="3200" dirty="0"/>
              <a:t>Each pillar is embedded across all subsidiaries, ensuring both economic growth and long-term impact.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594360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93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with National &amp; Global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Rwanda </a:t>
            </a:r>
            <a:r>
              <a:rPr dirty="0"/>
              <a:t>Vision 2050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National </a:t>
            </a:r>
            <a:r>
              <a:rPr dirty="0"/>
              <a:t>Strategy for Transformation (NST1)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Sustainable </a:t>
            </a:r>
            <a:r>
              <a:rPr dirty="0"/>
              <a:t>Development Goals (SDGs)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mtClean="0"/>
              <a:t>African </a:t>
            </a:r>
            <a:r>
              <a:rPr dirty="0"/>
              <a:t>Continental Free Trade Area (</a:t>
            </a:r>
            <a:r>
              <a:rPr dirty="0" err="1"/>
              <a:t>AfCFTA</a:t>
            </a:r>
            <a:r>
              <a:rPr dirty="0" smtClean="0"/>
              <a:t>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Subsidiaries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" y="1371600"/>
            <a:ext cx="219456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800">
                <a:solidFill>
                  <a:srgbClr val="808080"/>
                </a:solidFill>
              </a:defRPr>
            </a:pPr>
            <a:r>
              <a:t>🏗️</a:t>
            </a:r>
          </a:p>
          <a:p>
            <a:pPr algn="ctr">
              <a:defRPr sz="1400"/>
            </a:pPr>
            <a:r>
              <a:t>N&amp;R Real Construction Ltd</a:t>
            </a:r>
          </a:p>
          <a:p>
            <a:pPr algn="ctr">
              <a:defRPr sz="1200"/>
            </a:pPr>
            <a:r>
              <a:t>Infrastructure &amp; Housing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0320" y="1371600"/>
            <a:ext cx="219456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800">
                <a:solidFill>
                  <a:srgbClr val="0066CC"/>
                </a:solidFill>
              </a:defRPr>
            </a:pPr>
            <a:r>
              <a:rPr dirty="0"/>
              <a:t>💰</a:t>
            </a:r>
          </a:p>
          <a:p>
            <a:pPr algn="ctr">
              <a:defRPr sz="1400"/>
            </a:pPr>
            <a:r>
              <a:rPr dirty="0"/>
              <a:t>Jet Speed Money &amp; Insurance</a:t>
            </a:r>
          </a:p>
          <a:p>
            <a:pPr algn="ctr">
              <a:defRPr sz="1200"/>
            </a:pPr>
            <a:r>
              <a:rPr dirty="0"/>
              <a:t>Fintech &amp; Micro-Insurance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6320" y="1371600"/>
            <a:ext cx="219456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800">
                <a:solidFill>
                  <a:srgbClr val="009900"/>
                </a:solidFill>
              </a:defRPr>
            </a:pPr>
            <a:r>
              <a:t>🚖</a:t>
            </a:r>
          </a:p>
          <a:p>
            <a:pPr algn="ctr">
              <a:defRPr sz="1400"/>
            </a:pPr>
            <a:r>
              <a:t>Kigali E-mobility Transport</a:t>
            </a:r>
          </a:p>
          <a:p>
            <a:pPr algn="ctr">
              <a:defRPr sz="1200"/>
            </a:pPr>
            <a:r>
              <a:t>Green Transport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0" y="1371600"/>
            <a:ext cx="219456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t>🏠</a:t>
            </a:r>
          </a:p>
          <a:p>
            <a:pPr algn="ctr">
              <a:defRPr sz="1400"/>
            </a:pPr>
            <a:r>
              <a:t>Formula 1 Real Estate</a:t>
            </a:r>
          </a:p>
          <a:p>
            <a:pPr algn="ctr">
              <a:defRPr sz="1200"/>
            </a:pPr>
            <a:r>
              <a:t>Real Estate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3383280"/>
            <a:ext cx="219456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800">
                <a:solidFill>
                  <a:srgbClr val="003399"/>
                </a:solidFill>
              </a:defRPr>
            </a:pPr>
            <a:r>
              <a:t>📊</a:t>
            </a:r>
          </a:p>
          <a:p>
            <a:pPr algn="ctr">
              <a:defRPr sz="1400"/>
            </a:pPr>
            <a:r>
              <a:t>East Africa Business Advisory</a:t>
            </a:r>
          </a:p>
          <a:p>
            <a:pPr algn="ctr">
              <a:defRPr sz="1200"/>
            </a:pPr>
            <a:r>
              <a:t>Consulting &amp; Research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0320" y="3383280"/>
            <a:ext cx="219456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800">
                <a:solidFill>
                  <a:srgbClr val="996633"/>
                </a:solidFill>
              </a:defRPr>
            </a:pPr>
            <a:r>
              <a:t>☕</a:t>
            </a:r>
          </a:p>
          <a:p>
            <a:pPr algn="ctr">
              <a:defRPr sz="1400"/>
            </a:pPr>
            <a:r>
              <a:t>Mood Café &amp; Spirits</a:t>
            </a:r>
          </a:p>
          <a:p>
            <a:pPr algn="ctr">
              <a:defRPr sz="1200"/>
            </a:pPr>
            <a:r>
              <a:t>Hospitality &amp; Lifestyle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20" y="3383280"/>
            <a:ext cx="219456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800">
                <a:solidFill>
                  <a:srgbClr val="993399"/>
                </a:solidFill>
              </a:defRPr>
            </a:pPr>
            <a:r>
              <a:t>🎬</a:t>
            </a:r>
          </a:p>
          <a:p>
            <a:pPr algn="ctr">
              <a:defRPr sz="1400"/>
            </a:pPr>
            <a:r>
              <a:t>Kigali Creative Arts &amp; Media</a:t>
            </a:r>
          </a:p>
          <a:p>
            <a:pPr algn="ctr">
              <a:defRPr sz="1200"/>
            </a:pPr>
            <a:r>
              <a:t>Creative Economy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2320" y="3383280"/>
            <a:ext cx="219456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2800">
                <a:solidFill>
                  <a:srgbClr val="009900"/>
                </a:solidFill>
              </a:defRPr>
            </a:pPr>
            <a:r>
              <a:t>🌱</a:t>
            </a:r>
          </a:p>
          <a:p>
            <a:pPr algn="ctr">
              <a:defRPr sz="1400"/>
            </a:pPr>
            <a:r>
              <a:t>East Africa Agriculture &amp; Circular Platform</a:t>
            </a:r>
          </a:p>
          <a:p>
            <a:pPr algn="ctr">
              <a:defRPr sz="1200"/>
            </a:pPr>
            <a: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31988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7" y="346364"/>
            <a:ext cx="8957952" cy="6060830"/>
          </a:xfrm>
        </p:spPr>
      </p:pic>
    </p:spTree>
    <p:extLst>
      <p:ext uri="{BB962C8B-B14F-4D97-AF65-F5344CB8AC3E}">
        <p14:creationId xmlns:p14="http://schemas.microsoft.com/office/powerpoint/2010/main" val="28820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907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Diversified funding from DFIs, national banks, and grants to reach USD 20M target.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unding_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0" y="1025236"/>
            <a:ext cx="6761019" cy="5644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6309360"/>
            <a:ext cx="914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r"/>
            <a:r>
              <a:rPr sz="1200">
                <a:solidFill>
                  <a:srgbClr val="646464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1010</Words>
  <Application>Microsoft Office PowerPoint</Application>
  <PresentationFormat>On-screen Show (4:3)</PresentationFormat>
  <Paragraphs>241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PowerPoint Presentation</vt:lpstr>
      <vt:lpstr>About KALI INVEST GROUP LTD</vt:lpstr>
      <vt:lpstr>Our Vision &amp; Mission</vt:lpstr>
      <vt:lpstr>Our Strategic Pillars</vt:lpstr>
      <vt:lpstr>Strategic Pillars in Action</vt:lpstr>
      <vt:lpstr>Alignment with National &amp; Global Goals</vt:lpstr>
      <vt:lpstr>Subsidiaries Overview</vt:lpstr>
      <vt:lpstr>PowerPoint Presentation</vt:lpstr>
      <vt:lpstr>Diversified funding from DFIs, national banks, and grants to reach USD 20M target.</vt:lpstr>
      <vt:lpstr>Expansion Roadmap (2025–2030)</vt:lpstr>
      <vt:lpstr>Expected Economic Impact</vt:lpstr>
      <vt:lpstr>Environmental Impact</vt:lpstr>
      <vt:lpstr>Annual Impact Scorecard (2025–2029)</vt:lpstr>
      <vt:lpstr>Social Impact</vt:lpstr>
      <vt:lpstr>Philanthropic &amp; Community Interventions</vt:lpstr>
      <vt:lpstr>Investor Value Proposition</vt:lpstr>
      <vt:lpstr>PowerPoint Presentation</vt:lpstr>
      <vt:lpstr>Risk Controls &amp; Break-Even</vt:lpstr>
      <vt:lpstr>PowerPoint Presentation</vt:lpstr>
      <vt:lpstr>Funding Agencies &amp; Pipeline</vt:lpstr>
      <vt:lpstr>Expansion Drive (2025–2030)</vt:lpstr>
      <vt:lpstr>Phase 1: Rwanda Depth (2025–2026)</vt:lpstr>
      <vt:lpstr>Phase 2: National Expansion (2027–2028)</vt:lpstr>
      <vt:lpstr>Phase 3: Regional Expansion (2029–2030)</vt:lpstr>
      <vt:lpstr>Regional Value Chains &amp; AfCFTA</vt:lpstr>
      <vt:lpstr>Research &amp; Knowledge Products</vt:lpstr>
      <vt:lpstr>Thought Leadership &amp; Public Speaking</vt:lpstr>
      <vt:lpstr>A New Voice for MSMEs</vt:lpstr>
      <vt:lpstr>Community &amp; Philanthropy</vt:lpstr>
      <vt:lpstr>Why Invest with KALI</vt:lpstr>
      <vt:lpstr>Closing &amp; Contact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 INVEST GROUP LTD</dc:title>
  <dc:subject/>
  <dc:creator>mucyo</dc:creator>
  <cp:keywords/>
  <dc:description>generated using python-pptx</dc:description>
  <cp:lastModifiedBy>mucyovic@gmail.com</cp:lastModifiedBy>
  <cp:revision>16</cp:revision>
  <dcterms:created xsi:type="dcterms:W3CDTF">2013-01-27T09:14:16Z</dcterms:created>
  <dcterms:modified xsi:type="dcterms:W3CDTF">2025-08-19T11:12:49Z</dcterms:modified>
  <cp:category/>
</cp:coreProperties>
</file>